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</p:sldMasterIdLst>
  <p:notesMasterIdLst>
    <p:notesMasterId r:id="rId15"/>
  </p:notesMasterIdLst>
  <p:handoutMasterIdLst>
    <p:handoutMasterId r:id="rId16"/>
  </p:handoutMasterIdLst>
  <p:sldIdLst>
    <p:sldId id="394" r:id="rId4"/>
    <p:sldId id="601" r:id="rId5"/>
    <p:sldId id="602" r:id="rId6"/>
    <p:sldId id="603" r:id="rId7"/>
    <p:sldId id="604" r:id="rId8"/>
    <p:sldId id="605" r:id="rId9"/>
    <p:sldId id="606" r:id="rId10"/>
    <p:sldId id="607" r:id="rId11"/>
    <p:sldId id="608" r:id="rId12"/>
    <p:sldId id="594" r:id="rId13"/>
    <p:sldId id="593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7E5960-A9BC-43C4-BCE0-8E99BC3BA6A9}">
          <p14:sldIdLst>
            <p14:sldId id="394"/>
            <p14:sldId id="601"/>
          </p14:sldIdLst>
        </p14:section>
        <p14:section name="Алгоритми със стек и опашка" id="{51D0FD15-3932-43D9-82C9-6AF03C9EE001}">
          <p14:sldIdLst>
            <p14:sldId id="602"/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Conclusion" id="{3E23A7B0-228F-4458-953E-A0823B82CFF0}">
          <p14:sldIdLst>
            <p14:sldId id="594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8670" autoAdjust="0"/>
  </p:normalViewPr>
  <p:slideViewPr>
    <p:cSldViewPr>
      <p:cViewPr varScale="1">
        <p:scale>
          <a:sx n="76" d="100"/>
          <a:sy n="76" d="100"/>
        </p:scale>
        <p:origin x="63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021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57204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3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270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84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986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77500" lnSpcReduction="200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Алгоритми върху линейни структури от данни. Стек и опашка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6326326" cy="2524722"/>
            <a:chOff x="745783" y="3624633"/>
            <a:chExt cx="6326326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xmlns="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F5A4366-F5D6-4393-BD7A-141ED3660C17}"/>
                </a:ext>
              </a:extLst>
            </p:cNvPr>
            <p:cNvSpPr txBox="1"/>
            <p:nvPr/>
          </p:nvSpPr>
          <p:spPr>
            <a:xfrm rot="576164">
              <a:off x="4506728" y="3707206"/>
              <a:ext cx="256538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Увод в </a:t>
              </a: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алгоритмите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xmlns="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xmlns="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xmlns="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xmlns="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770" y="2679740"/>
            <a:ext cx="2241884" cy="24977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812" y="3934396"/>
            <a:ext cx="3613758" cy="25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Алгоритми върху линейни структури от данни. Стек и опашка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8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Що е стек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Задачи със стек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Задачи с опашка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657" y="1981200"/>
            <a:ext cx="2866155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Стекът е малко парче памет с фиксиран размер</a:t>
            </a:r>
            <a:r>
              <a:rPr lang="en-US" dirty="0" smtClean="0"/>
              <a:t> (</a:t>
            </a:r>
            <a:r>
              <a:rPr lang="bg-BG" dirty="0" smtClean="0"/>
              <a:t>напр.</a:t>
            </a:r>
            <a:r>
              <a:rPr lang="en-US" dirty="0" smtClean="0"/>
              <a:t> </a:t>
            </a:r>
            <a:r>
              <a:rPr lang="en-US" dirty="0"/>
              <a:t>1MB)</a:t>
            </a:r>
          </a:p>
          <a:p>
            <a:r>
              <a:rPr lang="bg-BG" dirty="0" smtClean="0"/>
              <a:t>Пази </a:t>
            </a:r>
            <a:r>
              <a:rPr lang="bg-BG" b="1" dirty="0" smtClean="0">
                <a:solidFill>
                  <a:srgbClr val="F3BE60"/>
                </a:solidFill>
              </a:rPr>
              <a:t>точката</a:t>
            </a:r>
            <a:r>
              <a:rPr lang="bg-BG" dirty="0" smtClean="0"/>
              <a:t> в която всяка активна подпрограма трябва да </a:t>
            </a:r>
            <a:r>
              <a:rPr lang="bg-BG" b="1" dirty="0" smtClean="0">
                <a:solidFill>
                  <a:srgbClr val="F3BE60"/>
                </a:solidFill>
              </a:rPr>
              <a:t>върне контрола</a:t>
            </a:r>
            <a:r>
              <a:rPr lang="bg-BG" dirty="0" smtClean="0"/>
              <a:t>, когато </a:t>
            </a:r>
            <a:r>
              <a:rPr lang="bg-BG" b="1" dirty="0" smtClean="0">
                <a:solidFill>
                  <a:srgbClr val="F3BE60"/>
                </a:solidFill>
              </a:rPr>
              <a:t>завърши изпълнението си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Що е стек?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39049" y="4075671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>
              <a:solidFill>
                <a:prstClr val="white"/>
              </a:solidFill>
            </a:endParaRP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 smtClean="0">
                <a:solidFill>
                  <a:prstClr val="white"/>
                </a:solidFill>
              </a:rPr>
              <a:t>Метод </a:t>
            </a:r>
            <a:r>
              <a:rPr lang="en-US" noProof="1" smtClean="0">
                <a:solidFill>
                  <a:prstClr val="white"/>
                </a:solidFill>
              </a:rPr>
              <a:t>B</a:t>
            </a:r>
            <a:endParaRPr lang="en-US" noProof="1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 smtClean="0">
                <a:solidFill>
                  <a:prstClr val="white"/>
                </a:solidFill>
              </a:rPr>
              <a:t>Метод А</a:t>
            </a:r>
            <a:endParaRPr lang="en-US" noProof="1">
              <a:solidFill>
                <a:prstClr val="white"/>
              </a:solidFill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245403" y="4943873"/>
            <a:ext cx="1612805" cy="8002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noProof="1" smtClean="0">
                <a:solidFill>
                  <a:prstClr val="white"/>
                </a:solidFill>
              </a:rPr>
              <a:t>Главна програма</a:t>
            </a:r>
            <a:endParaRPr lang="en-US" sz="2000" noProof="1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6000" y="3299381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bg-BG" sz="20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Извикване на стека</a:t>
            </a:r>
            <a:endParaRPr lang="en-US" sz="2000" b="1" dirty="0">
              <a:solidFill>
                <a:srgbClr val="FBEEC9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132740" cy="801165"/>
            <a:chOff x="2867036" y="4066509"/>
            <a:chExt cx="1132740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132740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 smtClean="0">
                  <a:solidFill>
                    <a:prstClr val="white"/>
                  </a:solidFill>
                </a:rPr>
                <a:t>извиква</a:t>
              </a:r>
              <a:endParaRPr lang="en-GB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-136341" y="5204368"/>
            <a:ext cx="1524001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 smtClean="0">
                <a:solidFill>
                  <a:prstClr val="white"/>
                </a:solidFill>
              </a:rPr>
              <a:t>НАЧАЛО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231115" y="4947446"/>
            <a:ext cx="1612805" cy="8002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2000" noProof="1" smtClean="0">
                <a:solidFill>
                  <a:prstClr val="white"/>
                </a:solidFill>
              </a:rPr>
              <a:t>Главна програма</a:t>
            </a:r>
            <a:endParaRPr lang="en-US" sz="2000" noProof="1">
              <a:solidFill>
                <a:prstClr val="white"/>
              </a:solidFill>
            </a:endParaRP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7795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 smtClean="0">
                <a:solidFill>
                  <a:prstClr val="white"/>
                </a:solidFill>
              </a:rPr>
              <a:t>Метод А</a:t>
            </a:r>
            <a:endParaRPr lang="en-US" noProof="1">
              <a:solidFill>
                <a:prstClr val="white"/>
              </a:solidFill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79693" y="504335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 smtClean="0">
                <a:solidFill>
                  <a:prstClr val="white"/>
                </a:solidFill>
              </a:rPr>
              <a:t>Метод </a:t>
            </a:r>
            <a:r>
              <a:rPr lang="en-US" noProof="1" smtClean="0">
                <a:solidFill>
                  <a:prstClr val="white"/>
                </a:solidFill>
              </a:rPr>
              <a:t>B</a:t>
            </a:r>
            <a:endParaRPr lang="en-US" noProof="1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257996" cy="780464"/>
            <a:chOff x="4788791" y="4087210"/>
            <a:chExt cx="1257996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257996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 smtClean="0">
                  <a:solidFill>
                    <a:prstClr val="white"/>
                  </a:solidFill>
                </a:rPr>
                <a:t>извиква</a:t>
              </a:r>
              <a:endParaRPr lang="en-GB" sz="2000" dirty="0">
                <a:solidFill>
                  <a:prstClr val="white"/>
                </a:solidFill>
              </a:endParaRP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774314" cy="648998"/>
            <a:chOff x="4685576" y="5632686"/>
            <a:chExt cx="177431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77431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 smtClean="0">
                  <a:solidFill>
                    <a:prstClr val="white"/>
                  </a:solidFill>
                </a:rPr>
                <a:t>Се връща към</a:t>
              </a:r>
              <a:endParaRPr lang="en-GB" sz="2000" dirty="0">
                <a:solidFill>
                  <a:prstClr val="white"/>
                </a:solidFill>
              </a:endParaRP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6" y="5705838"/>
            <a:ext cx="1766855" cy="656740"/>
            <a:chOff x="2755931" y="5629638"/>
            <a:chExt cx="1766855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1" y="5896076"/>
              <a:ext cx="1766855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 smtClean="0">
                  <a:solidFill>
                    <a:prstClr val="white"/>
                  </a:solidFill>
                </a:rPr>
                <a:t>Се връща към</a:t>
              </a:r>
              <a:endParaRPr lang="en-GB" sz="2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4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8776E-6 3.33333E-6 L 0.53803 0.09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95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Запазете историята на браузъра</a:t>
            </a:r>
            <a:r>
              <a:rPr lang="en-US" dirty="0" smtClean="0"/>
              <a:t>. </a:t>
            </a:r>
            <a:r>
              <a:rPr lang="bg-BG" dirty="0" smtClean="0"/>
              <a:t>Ще получите възможни команди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URL </a:t>
            </a:r>
            <a:r>
              <a:rPr lang="en-US" dirty="0" smtClean="0"/>
              <a:t>– </a:t>
            </a:r>
            <a:r>
              <a:rPr lang="bg-BG" dirty="0" smtClean="0"/>
              <a:t>отваря дадената страница</a:t>
            </a:r>
            <a:endParaRPr lang="en-US" dirty="0"/>
          </a:p>
          <a:p>
            <a:pPr lvl="1"/>
            <a:r>
              <a:rPr lang="en-US" dirty="0"/>
              <a:t>back </a:t>
            </a:r>
            <a:r>
              <a:rPr lang="en-US" dirty="0" smtClean="0"/>
              <a:t>– </a:t>
            </a:r>
            <a:r>
              <a:rPr lang="bg-BG" dirty="0" smtClean="0"/>
              <a:t>връща към предната страница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exit </a:t>
            </a:r>
            <a:r>
              <a:rPr lang="en-US" dirty="0" smtClean="0"/>
              <a:t>– </a:t>
            </a:r>
            <a:r>
              <a:rPr lang="bg-BG" dirty="0" smtClean="0"/>
              <a:t>спира програмата</a:t>
            </a:r>
            <a:endParaRPr lang="bg-BG" dirty="0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</a:t>
            </a:r>
            <a:r>
              <a:rPr lang="en-US" dirty="0" smtClean="0"/>
              <a:t>: </a:t>
            </a:r>
            <a:r>
              <a:rPr lang="bg-BG" dirty="0" smtClean="0"/>
              <a:t>„</a:t>
            </a:r>
            <a:r>
              <a:rPr lang="en-US" dirty="0" smtClean="0"/>
              <a:t>Undo</a:t>
            </a:r>
            <a:r>
              <a:rPr lang="bg-BG" dirty="0" smtClean="0"/>
              <a:t>“</a:t>
            </a:r>
            <a:r>
              <a:rPr lang="en-US" dirty="0" smtClean="0"/>
              <a:t> </a:t>
            </a:r>
            <a:r>
              <a:rPr lang="bg-BG" dirty="0" smtClean="0"/>
              <a:t>списък от адреси</a:t>
            </a: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66012" y="2074396"/>
            <a:ext cx="35814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www.kids.softuni.bg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63673" y="5358428"/>
            <a:ext cx="35814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</p:txBody>
      </p:sp>
      <p:sp>
        <p:nvSpPr>
          <p:cNvPr id="2" name="Arrow: Right 1"/>
          <p:cNvSpPr/>
          <p:nvPr/>
        </p:nvSpPr>
        <p:spPr>
          <a:xfrm rot="5400000">
            <a:off x="8720973" y="4485743"/>
            <a:ext cx="10668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  <a:r>
              <a:rPr lang="en-US" dirty="0" smtClean="0"/>
              <a:t>: </a:t>
            </a:r>
            <a:r>
              <a:rPr lang="bg-BG" dirty="0"/>
              <a:t>„</a:t>
            </a:r>
            <a:r>
              <a:rPr lang="en-US" dirty="0"/>
              <a:t>Undo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списък от адреси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1524000"/>
            <a:ext cx="1051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(command == "back")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(stack.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0) {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Console.WriteLine(stack.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null;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(previous != null) {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.Push(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    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command;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3200" dirty="0" smtClean="0"/>
              <a:t>Даден е аритметичен израз със скоби (може и вложени) </a:t>
            </a:r>
          </a:p>
          <a:p>
            <a:pPr>
              <a:lnSpc>
                <a:spcPct val="110000"/>
              </a:lnSpc>
            </a:pPr>
            <a:r>
              <a:rPr lang="ru-RU" sz="3200" dirty="0" smtClean="0"/>
              <a:t>цел: извличане на всички под-изрази в скоби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Задача</a:t>
            </a:r>
            <a:r>
              <a:rPr lang="en-US" dirty="0" smtClean="0"/>
              <a:t>: </a:t>
            </a:r>
            <a:r>
              <a:rPr lang="bg-BG" dirty="0" smtClean="0"/>
              <a:t>Съответстващи си квадратни скоби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4013" y="3080468"/>
            <a:ext cx="6400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(2 - (2 + 3) * 4 / (3 + 1)) * 5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427413" y="4665106"/>
            <a:ext cx="53340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+ 3)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+ 1)</a:t>
            </a:r>
          </a:p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(2 - (2 + 3) * 4 / (3 + 1))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5672024" y="3845034"/>
            <a:ext cx="8416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Решение</a:t>
            </a:r>
            <a:r>
              <a:rPr lang="en-US" dirty="0" smtClean="0"/>
              <a:t>: </a:t>
            </a:r>
            <a:r>
              <a:rPr lang="bg-BG" dirty="0" smtClean="0"/>
              <a:t>Съответстващи си квадратни скоби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84212" y="1371600"/>
            <a:ext cx="1082040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char ch = expression[index];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'(')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(ch == ')')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length = index - startIndex + 1;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contents = expression.Substring(startIndex, length);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Console.WriteLine(contents);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59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дадено число </a:t>
            </a:r>
            <a:r>
              <a:rPr lang="en-US" dirty="0" smtClean="0"/>
              <a:t>N</a:t>
            </a:r>
            <a:r>
              <a:rPr lang="bg-BG" dirty="0" smtClean="0"/>
              <a:t>, намерете членът на редицата с индекс </a:t>
            </a:r>
            <a:r>
              <a:rPr lang="en-US" dirty="0" smtClean="0"/>
              <a:t>P</a:t>
            </a:r>
            <a:r>
              <a:rPr lang="bg-BG" dirty="0" smtClean="0"/>
              <a:t>. Номерацията започва от 1. Редицата изглежда така:</a:t>
            </a:r>
          </a:p>
          <a:p>
            <a:endParaRPr lang="bg-BG" dirty="0" smtClean="0"/>
          </a:p>
          <a:p>
            <a:r>
              <a:rPr lang="en-US" dirty="0" smtClean="0"/>
              <a:t>S </a:t>
            </a:r>
            <a:r>
              <a:rPr lang="en-US" dirty="0"/>
              <a:t>= N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/>
              <a:t>N+1</a:t>
            </a:r>
            <a:r>
              <a:rPr lang="en-US" dirty="0"/>
              <a:t>, 2*N, N+2, 2*(N+1), 2*N+1, 4*N, …</a:t>
            </a:r>
          </a:p>
          <a:p>
            <a:pPr lvl="1"/>
            <a:endParaRPr lang="en-US" dirty="0"/>
          </a:p>
          <a:p>
            <a:r>
              <a:rPr lang="en-US" dirty="0" smtClean="0"/>
              <a:t>S </a:t>
            </a:r>
            <a:r>
              <a:rPr lang="en-US" dirty="0"/>
              <a:t>= 3, 4, 6, 5, 8, 7, 12, 6, 10, 9, 16, 8, 14, …</a:t>
            </a: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Задача: Редица</a:t>
            </a:r>
            <a:r>
              <a:rPr lang="en-US" dirty="0" smtClean="0"/>
              <a:t> </a:t>
            </a:r>
            <a:r>
              <a:rPr lang="en-US" dirty="0"/>
              <a:t>N, N+1, </a:t>
            </a:r>
            <a:r>
              <a:rPr lang="en-US" dirty="0" smtClean="0"/>
              <a:t>2*N</a:t>
            </a:r>
            <a:r>
              <a:rPr lang="bg-BG" dirty="0" smtClean="0"/>
              <a:t> ...</a:t>
            </a:r>
            <a:endParaRPr lang="bg-BG" dirty="0"/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456122" y="294467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428517" y="355522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465751" y="2436559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749130" y="3996337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005707" y="2924746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28566" y="2416821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1969426" y="3574673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2982133" y="4040874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305846" y="2913801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44334" y="2442411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064330" y="3537972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5175475" y="4049999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544968" y="5237915"/>
            <a:ext cx="88698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3 16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982133" y="5237915"/>
            <a:ext cx="5734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1620461" y="517625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prstClr val="white"/>
              </a:solidFill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26368" y="5252577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7 27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677077" y="5252577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258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5269368" y="5190912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prstClr val="white"/>
              </a:solidFill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936368" y="5252577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0 15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487077" y="5252577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138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9079368" y="5190912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Решение: Редица </a:t>
            </a:r>
            <a:r>
              <a:rPr lang="en-US" dirty="0"/>
              <a:t>N, N+1, 2*N</a:t>
            </a:r>
            <a:r>
              <a:rPr lang="bg-BG" dirty="0"/>
              <a:t> ... </a:t>
            </a:r>
            <a:r>
              <a:rPr lang="bg-BG" dirty="0" smtClean="0"/>
              <a:t> (с опашка)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Queue&lt;int&gt; queue = new Queue&lt;int&gt;();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</a:t>
            </a:r>
            <a:r>
              <a:rPr lang="en-US" sz="2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</a:t>
            </a:r>
            <a:r>
              <a:rPr lang="en-US" sz="2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 {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queue.Enqueue(current</a:t>
            </a:r>
            <a:r>
              <a:rPr lang="bg-BG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queue.Enqueue(2</a:t>
            </a:r>
            <a:r>
              <a:rPr lang="bg-BG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current);</a:t>
            </a:r>
          </a:p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618412" y="2140760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noProof="1" smtClean="0">
                <a:solidFill>
                  <a:srgbClr val="FFFFFF"/>
                </a:solidFill>
              </a:rPr>
              <a:t>Незавършено</a:t>
            </a:r>
            <a:r>
              <a:rPr lang="en-US" sz="2800" noProof="1" smtClean="0">
                <a:solidFill>
                  <a:srgbClr val="FFFFFF"/>
                </a:solidFill>
              </a:rPr>
              <a:t>: </a:t>
            </a:r>
            <a:r>
              <a:rPr lang="bg-BG" sz="2800" noProof="1" smtClean="0">
                <a:solidFill>
                  <a:srgbClr val="FFFFFF"/>
                </a:solidFill>
              </a:rPr>
              <a:t>този код се чупи в случай че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bg-BG" sz="2800" noProof="1" smtClean="0">
                <a:solidFill>
                  <a:srgbClr val="FFFFFF"/>
                </a:solidFill>
              </a:rPr>
              <a:t>е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bg-BG" sz="2800" noProof="1" smtClean="0">
                <a:solidFill>
                  <a:srgbClr val="FFFFFF"/>
                </a:solidFill>
              </a:rPr>
              <a:t>недостъпно</a:t>
            </a:r>
            <a:r>
              <a:rPr lang="en-US" sz="2800" noProof="1" smtClean="0">
                <a:solidFill>
                  <a:srgbClr val="FFFFFF"/>
                </a:solidFill>
              </a:rPr>
              <a:t>.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661</Words>
  <Application>Microsoft Office PowerPoint</Application>
  <PresentationFormat>Custom</PresentationFormat>
  <Paragraphs>129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PowerPoint Presentation</vt:lpstr>
      <vt:lpstr>Съдържание</vt:lpstr>
      <vt:lpstr>Що е стек?</vt:lpstr>
      <vt:lpstr>Задача: „Undo“ списък от адреси</vt:lpstr>
      <vt:lpstr>Решение: „Undo“ списък от адреси</vt:lpstr>
      <vt:lpstr>Задача: Съответстващи си квадратни скоби</vt:lpstr>
      <vt:lpstr>Решение: Съответстващи си квадратни скоби</vt:lpstr>
      <vt:lpstr>Задача: Редица N, N+1, 2*N ...</vt:lpstr>
      <vt:lpstr>Решение: Редица N, N+1, 2*N ...  (с опашка)</vt:lpstr>
      <vt:lpstr>Алгоритми върху линейни структури от данни. Стек и опашка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2018-05-07T08:42:40Z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